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9"/>
  </p:notesMasterIdLst>
  <p:sldIdLst>
    <p:sldId id="454" r:id="rId5"/>
    <p:sldId id="369" r:id="rId6"/>
    <p:sldId id="350" r:id="rId7"/>
    <p:sldId id="375" r:id="rId8"/>
    <p:sldId id="346" r:id="rId9"/>
    <p:sldId id="395" r:id="rId10"/>
    <p:sldId id="473" r:id="rId11"/>
    <p:sldId id="472" r:id="rId12"/>
    <p:sldId id="264" r:id="rId13"/>
    <p:sldId id="265" r:id="rId14"/>
    <p:sldId id="257" r:id="rId15"/>
    <p:sldId id="258" r:id="rId16"/>
    <p:sldId id="359" r:id="rId17"/>
    <p:sldId id="471" r:id="rId18"/>
    <p:sldId id="273" r:id="rId19"/>
    <p:sldId id="400" r:id="rId20"/>
    <p:sldId id="381" r:id="rId21"/>
    <p:sldId id="474" r:id="rId22"/>
    <p:sldId id="335" r:id="rId23"/>
    <p:sldId id="278" r:id="rId24"/>
    <p:sldId id="279" r:id="rId25"/>
    <p:sldId id="327" r:id="rId26"/>
    <p:sldId id="322" r:id="rId27"/>
    <p:sldId id="280" r:id="rId28"/>
    <p:sldId id="283" r:id="rId29"/>
    <p:sldId id="284" r:id="rId30"/>
    <p:sldId id="285" r:id="rId31"/>
    <p:sldId id="363" r:id="rId32"/>
    <p:sldId id="286" r:id="rId33"/>
    <p:sldId id="287" r:id="rId34"/>
    <p:sldId id="469" r:id="rId35"/>
    <p:sldId id="282" r:id="rId36"/>
    <p:sldId id="403" r:id="rId37"/>
    <p:sldId id="266" r:id="rId38"/>
    <p:sldId id="288" r:id="rId39"/>
    <p:sldId id="256" r:id="rId40"/>
    <p:sldId id="321" r:id="rId41"/>
    <p:sldId id="262" r:id="rId42"/>
    <p:sldId id="324" r:id="rId43"/>
    <p:sldId id="323" r:id="rId44"/>
    <p:sldId id="372" r:id="rId45"/>
    <p:sldId id="459" r:id="rId46"/>
    <p:sldId id="468" r:id="rId47"/>
    <p:sldId id="259" r:id="rId48"/>
    <p:sldId id="458" r:id="rId49"/>
    <p:sldId id="260" r:id="rId50"/>
    <p:sldId id="376" r:id="rId51"/>
    <p:sldId id="467" r:id="rId52"/>
    <p:sldId id="325" r:id="rId53"/>
    <p:sldId id="450" r:id="rId54"/>
    <p:sldId id="292" r:id="rId55"/>
    <p:sldId id="267" r:id="rId56"/>
    <p:sldId id="401" r:id="rId57"/>
    <p:sldId id="392" r:id="rId58"/>
    <p:sldId id="475" r:id="rId59"/>
    <p:sldId id="409" r:id="rId60"/>
    <p:sldId id="373" r:id="rId61"/>
    <p:sldId id="274" r:id="rId62"/>
    <p:sldId id="275" r:id="rId63"/>
    <p:sldId id="326" r:id="rId64"/>
    <p:sldId id="291" r:id="rId65"/>
    <p:sldId id="290" r:id="rId66"/>
    <p:sldId id="276" r:id="rId67"/>
    <p:sldId id="412" r:id="rId68"/>
    <p:sldId id="466" r:id="rId69"/>
    <p:sldId id="289" r:id="rId70"/>
    <p:sldId id="413" r:id="rId71"/>
    <p:sldId id="456" r:id="rId72"/>
    <p:sldId id="411" r:id="rId73"/>
    <p:sldId id="465" r:id="rId74"/>
    <p:sldId id="270" r:id="rId75"/>
    <p:sldId id="426" r:id="rId76"/>
    <p:sldId id="419" r:id="rId77"/>
    <p:sldId id="271" r:id="rId78"/>
    <p:sldId id="427" r:id="rId79"/>
    <p:sldId id="424" r:id="rId80"/>
    <p:sldId id="301" r:id="rId81"/>
    <p:sldId id="317" r:id="rId82"/>
    <p:sldId id="316" r:id="rId83"/>
    <p:sldId id="315" r:id="rId84"/>
    <p:sldId id="318" r:id="rId85"/>
    <p:sldId id="360" r:id="rId86"/>
    <p:sldId id="302" r:id="rId87"/>
    <p:sldId id="320" r:id="rId88"/>
    <p:sldId id="268" r:id="rId89"/>
    <p:sldId id="336" r:id="rId90"/>
    <p:sldId id="457" r:id="rId91"/>
    <p:sldId id="477" r:id="rId92"/>
    <p:sldId id="415" r:id="rId93"/>
    <p:sldId id="366" r:id="rId94"/>
    <p:sldId id="365" r:id="rId95"/>
    <p:sldId id="377" r:id="rId96"/>
    <p:sldId id="367" r:id="rId97"/>
    <p:sldId id="36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reason to download SSMS 22: Only this version will the table designer allow the json datatype.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 dirty="0"/>
              <a:t> columns, the entire value is re-written.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  <a:p>
            <a:r>
              <a:rPr lang="en-US" dirty="0"/>
              <a:t>Note: For this example, make sure you are displaying your results in text, not in grid view. Not all Unicode characters are viewable in the grid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double-quotes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second parameter value of VALUE is not an OR-gate of SCALAR/OBJECT/ARRAY, as seen by example ‘false’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1A640-C972-4A47-8A43-4BEAA8C1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49" y="3541076"/>
            <a:ext cx="4466630" cy="2246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144043" y="1954595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3DBD-4BFD-4C10-A8D6-265A6C55DB4C}"/>
              </a:ext>
            </a:extLst>
          </p:cNvPr>
          <p:cNvSpPr txBox="1"/>
          <p:nvPr/>
        </p:nvSpPr>
        <p:spPr>
          <a:xfrm>
            <a:off x="8250226" y="3541076"/>
            <a:ext cx="14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SSMS 22+</a:t>
            </a: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SSMS 21 (and below) is not JSON-type friendly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7613"/>
              </p:ext>
            </p:extLst>
          </p:nvPr>
        </p:nvGraphicFramePr>
        <p:xfrm>
          <a:off x="890718" y="1690688"/>
          <a:ext cx="98620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(but ASCII compatible)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19" y="1247894"/>
            <a:ext cx="98471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N'{ "key":"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 }'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'varchar'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UNION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'json'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2193586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>
            <a:cxnSpLocks/>
          </p:cNvCxnSpPr>
          <p:nvPr/>
        </p:nvCxnSpPr>
        <p:spPr>
          <a:xfrm flipH="1">
            <a:off x="1980054" y="1043118"/>
            <a:ext cx="628518" cy="6894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34F82D-FB77-41FE-A115-65073E77EBDF}"/>
              </a:ext>
            </a:extLst>
          </p:cNvPr>
          <p:cNvSpPr txBox="1"/>
          <p:nvPr/>
        </p:nvSpPr>
        <p:spPr>
          <a:xfrm>
            <a:off x="1045029" y="4675128"/>
            <a:ext cx="998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-------- ------------------------------------------------------------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{"key":"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  {"key":"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AaAaAaCcCc?ƒ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?????48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     {"key":"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ĀāĂăĄąĆćĈĉƐƑƩɪʸ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●♫⁴₈"}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 rows affected)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					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   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JSON_QUERY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well-formatted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array or object from the original JSON , but not scalar/Boolean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rather than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400" dirty="0"/>
              <a:t> for WHEREs and JOINs</a:t>
            </a:r>
          </a:p>
          <a:p>
            <a:pPr lvl="1"/>
            <a:r>
              <a:rPr lang="en-US" sz="1800" dirty="0"/>
              <a:t>Formula should account for resulting datatype to avoid implicit conversion</a:t>
            </a:r>
          </a:p>
          <a:p>
            <a:pPr lvl="2"/>
            <a:r>
              <a:rPr lang="en-US" sz="1400" dirty="0"/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JSON_VALUE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json_col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400" i="1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endParaRPr lang="en-US" sz="1400" dirty="0"/>
          </a:p>
          <a:p>
            <a:pPr lvl="1"/>
            <a:r>
              <a:rPr lang="en-US" sz="1800" dirty="0"/>
              <a:t>Persist the computed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Consider storing JSON inside in-memory optimized tables</a:t>
            </a:r>
          </a:p>
          <a:p>
            <a:r>
              <a:rPr lang="en-US" sz="2400" dirty="0"/>
              <a:t>Use compiled languages (e.g. C#) rather than scripting languages (</a:t>
            </a:r>
            <a:r>
              <a:rPr lang="en-US" sz="2400"/>
              <a:t>e.g. </a:t>
            </a:r>
            <a:r>
              <a:rPr lang="en-US" sz="2400" dirty="0"/>
              <a:t>T-SQL)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for lunch!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6917506" y="3766912"/>
            <a:ext cx="2130600" cy="2124037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110294</TotalTime>
  <Words>10965</Words>
  <Application>Microsoft Office PowerPoint</Application>
  <PresentationFormat>Widescreen</PresentationFormat>
  <Paragraphs>1691</Paragraphs>
  <Slides>94</Slides>
  <Notes>80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1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21 (and below) is not JSON-type friendly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Jeff Foushee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293</cp:revision>
  <dcterms:created xsi:type="dcterms:W3CDTF">2024-01-27T23:55:18Z</dcterms:created>
  <dcterms:modified xsi:type="dcterms:W3CDTF">2025-11-20T16:37:52Z</dcterms:modified>
</cp:coreProperties>
</file>